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eg" ContentType="vide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5"/>
  </p:normalViewPr>
  <p:slideViewPr>
    <p:cSldViewPr snapToGrid="0" snapToObjects="1">
      <p:cViewPr varScale="1">
        <p:scale>
          <a:sx n="53" d="100"/>
          <a:sy n="53" d="100"/>
        </p:scale>
        <p:origin x="-630" y="-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mpeg"/><Relationship Id="rId3" Type="http://schemas.openxmlformats.org/officeDocument/2006/relationships/audio" Target="file:///C:\Users\1\Downloads\pisk-neskolkih-kasatok.mp3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C:\Users\1\Downloads\Krik_sinego_kita_-_ne_vklyuchat_pod_vodoj_DANGER_(Zvyki.com).mp3" TargetMode="External"/><Relationship Id="rId1" Type="http://schemas.openxmlformats.org/officeDocument/2006/relationships/video" Target="../media/media2.mpeg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Серый кит. Южно-Камчатский заказник. Владимир Вертянкин.JPG" descr="Серый кит. Южно-Камчатский заказник. Владимир Вертянкин.JPG"/>
          <p:cNvPicPr>
            <a:picLocks noChangeAspect="1"/>
          </p:cNvPicPr>
          <p:nvPr/>
        </p:nvPicPr>
        <p:blipFill>
          <a:blip r:embed="rId2" cstate="print"/>
          <a:srcRect l="7811" t="42894" r="24669"/>
          <a:stretch>
            <a:fillRect/>
          </a:stretch>
        </p:blipFill>
        <p:spPr>
          <a:xfrm>
            <a:off x="-44484" y="-70823"/>
            <a:ext cx="24472966" cy="1379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Шапка-04.png" descr="Шапка-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4484" y="-70823"/>
            <a:ext cx="24472966" cy="6038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запчасти_Монтажная область 1.png" descr="запчасти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048" y="380651"/>
            <a:ext cx="2096803" cy="2802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запчасти-02.png" descr="запчасти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6678" y="436408"/>
            <a:ext cx="2614943" cy="2614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Герб ПКГО.png" descr="Герб ПКГ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9716" y="493707"/>
            <a:ext cx="1865097" cy="186509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ОБИТАТЕЛИ МОРЯ"/>
          <p:cNvSpPr txBox="1"/>
          <p:nvPr/>
        </p:nvSpPr>
        <p:spPr>
          <a:xfrm>
            <a:off x="938261" y="4407837"/>
            <a:ext cx="12764713" cy="19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115000"/>
              </a:lnSpc>
              <a:spcBef>
                <a:spcPts val="1000"/>
              </a:spcBef>
              <a:defRPr sz="11000">
                <a:solidFill>
                  <a:srgbClr val="FFFFFF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>
                <a:latin typeface="Jost*" pitchFamily="2" charset="0"/>
                <a:ea typeface="Jost*" pitchFamily="2" charset="0"/>
              </a:rPr>
              <a:t>ОБИТАТЕЛИ МОРЯ</a:t>
            </a:r>
          </a:p>
        </p:txBody>
      </p:sp>
      <p:sp>
        <p:nvSpPr>
          <p:cNvPr id="157" name="Учебный курс «Моя Камчатка — заповедный край»"/>
          <p:cNvSpPr txBox="1"/>
          <p:nvPr/>
        </p:nvSpPr>
        <p:spPr>
          <a:xfrm>
            <a:off x="938261" y="11120019"/>
            <a:ext cx="17225869" cy="1112677"/>
          </a:xfrm>
          <a:prstGeom prst="rect">
            <a:avLst/>
          </a:prstGeom>
          <a:ln w="12700">
            <a:miter lim="400000"/>
          </a:ln>
          <a:effectLst>
            <a:outerShdw blurRad="342900" dist="24034" dir="5400000" rotWithShape="0">
              <a:srgbClr val="191F38">
                <a:alpha val="93876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115000"/>
              </a:lnSpc>
              <a:spcBef>
                <a:spcPts val="1000"/>
              </a:spcBef>
              <a:defRPr sz="59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Учебный курс «Моя Камчатка — заповедный край»</a:t>
            </a:r>
          </a:p>
        </p:txBody>
      </p:sp>
      <p:sp>
        <p:nvSpPr>
          <p:cNvPr id="158" name="2 класс"/>
          <p:cNvSpPr txBox="1"/>
          <p:nvPr/>
        </p:nvSpPr>
        <p:spPr>
          <a:xfrm>
            <a:off x="939487" y="12082803"/>
            <a:ext cx="2608086" cy="1112677"/>
          </a:xfrm>
          <a:prstGeom prst="rect">
            <a:avLst/>
          </a:prstGeom>
          <a:ln w="12700">
            <a:miter lim="400000"/>
          </a:ln>
          <a:effectLst>
            <a:outerShdw blurRad="114300" dist="4334" dir="5400000" rotWithShape="0">
              <a:srgbClr val="191F38">
                <a:alpha val="93876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115000"/>
              </a:lnSpc>
              <a:spcBef>
                <a:spcPts val="1000"/>
              </a:spcBef>
              <a:defRPr sz="5900">
                <a:solidFill>
                  <a:srgbClr val="FFFFFF"/>
                </a:solidFill>
                <a:latin typeface="Jost Regular Medium"/>
                <a:ea typeface="Jost Regular Medium"/>
                <a:cs typeface="Jost Regular Medium"/>
                <a:sym typeface="Jost Regular Medium"/>
              </a:defRPr>
            </a:lvl1pPr>
          </a:lstStyle>
          <a:p>
            <a:r>
              <a:rPr dirty="0">
                <a:latin typeface="Jost*" pitchFamily="2" charset="0"/>
                <a:ea typeface="Jost*" pitchFamily="2" charset="0"/>
              </a:rPr>
              <a:t>2 </a:t>
            </a:r>
            <a:r>
              <a:rPr dirty="0" err="1">
                <a:latin typeface="Jost*" pitchFamily="2" charset="0"/>
                <a:ea typeface="Jost*" pitchFamily="2" charset="0"/>
              </a:rPr>
              <a:t>класс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Калан - Юрий Артюхин.jpg" descr="Калан - Юрий Артюхин.jpg"/>
          <p:cNvPicPr>
            <a:picLocks noChangeAspect="1"/>
          </p:cNvPicPr>
          <p:nvPr/>
        </p:nvPicPr>
        <p:blipFill>
          <a:blip r:embed="rId2" cstate="print"/>
          <a:srcRect t="11831"/>
          <a:stretch>
            <a:fillRect/>
          </a:stretch>
        </p:blipFill>
        <p:spPr>
          <a:xfrm>
            <a:off x="-1" y="-14075"/>
            <a:ext cx="24384001" cy="1374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10"/>
          <p:cNvSpPr txBox="1"/>
          <p:nvPr/>
        </p:nvSpPr>
        <p:spPr>
          <a:xfrm>
            <a:off x="23383098" y="12820099"/>
            <a:ext cx="77585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10</a:t>
            </a:r>
          </a:p>
        </p:txBody>
      </p:sp>
      <p:sp>
        <p:nvSpPr>
          <p:cNvPr id="219" name="Калан"/>
          <p:cNvSpPr txBox="1"/>
          <p:nvPr/>
        </p:nvSpPr>
        <p:spPr>
          <a:xfrm>
            <a:off x="742828" y="1149793"/>
            <a:ext cx="3638817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Калан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220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6. </a:t>
            </a:r>
            <a:r>
              <a:rPr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моря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utterstock_1398356108.jpeg" descr="shutterstock_1398356108.jpeg"/>
          <p:cNvPicPr>
            <a:picLocks noChangeAspect="1"/>
          </p:cNvPicPr>
          <p:nvPr/>
        </p:nvPicPr>
        <p:blipFill>
          <a:blip r:embed="rId2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11"/>
          <p:cNvSpPr txBox="1"/>
          <p:nvPr/>
        </p:nvSpPr>
        <p:spPr>
          <a:xfrm>
            <a:off x="23405788" y="12820099"/>
            <a:ext cx="67967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11</a:t>
            </a:r>
          </a:p>
        </p:txBody>
      </p:sp>
      <p:sp>
        <p:nvSpPr>
          <p:cNvPr id="225" name="Для чего  каланам камни?"/>
          <p:cNvSpPr txBox="1"/>
          <p:nvPr/>
        </p:nvSpPr>
        <p:spPr>
          <a:xfrm>
            <a:off x="981213" y="5140381"/>
            <a:ext cx="10382650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Для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чего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br>
              <a:rPr b="1" dirty="0">
                <a:latin typeface="Jost*" pitchFamily="2" charset="0"/>
                <a:ea typeface="Jost*" pitchFamily="2" charset="0"/>
              </a:rPr>
            </a:br>
            <a:r>
              <a:rPr b="1" dirty="0" err="1">
                <a:latin typeface="Jost*" pitchFamily="2" charset="0"/>
                <a:ea typeface="Jost*" pitchFamily="2" charset="0"/>
              </a:rPr>
              <a:t>каланам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камни</a:t>
            </a:r>
            <a:r>
              <a:rPr b="1" dirty="0">
                <a:latin typeface="Jost*" pitchFamily="2" charset="0"/>
                <a:ea typeface="Jost*" pitchFamily="2" charset="0"/>
              </a:rPr>
              <a:t>?</a:t>
            </a:r>
          </a:p>
        </p:txBody>
      </p:sp>
      <p:pic>
        <p:nvPicPr>
          <p:cNvPr id="226" name="shutterstock_37410985.jpg" descr="shutterstock_37410985.jpg"/>
          <p:cNvPicPr>
            <a:picLocks noChangeAspect="1"/>
          </p:cNvPicPr>
          <p:nvPr/>
        </p:nvPicPr>
        <p:blipFill>
          <a:blip r:embed="rId4" cstate="print"/>
          <a:srcRect l="13572" t="1" r="19387" b="1"/>
          <a:stretch>
            <a:fillRect/>
          </a:stretch>
        </p:blipFill>
        <p:spPr>
          <a:xfrm>
            <a:off x="12005620" y="505154"/>
            <a:ext cx="11979036" cy="1191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8814" y="0"/>
                </a:moveTo>
                <a:cubicBezTo>
                  <a:pt x="6648" y="249"/>
                  <a:pt x="4542" y="1288"/>
                  <a:pt x="2881" y="3120"/>
                </a:cubicBezTo>
                <a:cubicBezTo>
                  <a:pt x="-961" y="7362"/>
                  <a:pt x="-961" y="14238"/>
                  <a:pt x="2881" y="18480"/>
                </a:cubicBezTo>
                <a:cubicBezTo>
                  <a:pt x="4542" y="20312"/>
                  <a:pt x="6648" y="21351"/>
                  <a:pt x="8814" y="21600"/>
                </a:cubicBezTo>
                <a:lnTo>
                  <a:pt x="10864" y="21600"/>
                </a:lnTo>
                <a:cubicBezTo>
                  <a:pt x="13030" y="21351"/>
                  <a:pt x="15136" y="20312"/>
                  <a:pt x="16797" y="18480"/>
                </a:cubicBezTo>
                <a:cubicBezTo>
                  <a:pt x="20639" y="14238"/>
                  <a:pt x="20639" y="7362"/>
                  <a:pt x="16797" y="3120"/>
                </a:cubicBezTo>
                <a:cubicBezTo>
                  <a:pt x="15136" y="1288"/>
                  <a:pt x="13030" y="249"/>
                  <a:pt x="10864" y="0"/>
                </a:cubicBezTo>
                <a:lnTo>
                  <a:pt x="8814" y="0"/>
                </a:lnTo>
                <a:close/>
              </a:path>
            </a:pathLst>
          </a:custGeom>
          <a:ln w="165100">
            <a:solidFill>
              <a:srgbClr val="FFFFFF"/>
            </a:solidFill>
            <a:miter lim="400000"/>
          </a:ln>
          <a:effectLst>
            <a:outerShdw blurRad="304800" dist="136623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7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6. </a:t>
            </a:r>
            <a:r>
              <a:rPr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моря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utterstock_1398356108.jpeg" descr="shutterstock_1398356108.jpeg"/>
          <p:cNvPicPr>
            <a:picLocks noChangeAspect="1"/>
          </p:cNvPicPr>
          <p:nvPr/>
        </p:nvPicPr>
        <p:blipFill>
          <a:blip r:embed="rId2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12"/>
          <p:cNvSpPr txBox="1"/>
          <p:nvPr/>
        </p:nvSpPr>
        <p:spPr>
          <a:xfrm>
            <a:off x="23318578" y="12741766"/>
            <a:ext cx="85409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t>12</a:t>
            </a:r>
          </a:p>
        </p:txBody>
      </p:sp>
      <p:sp>
        <p:nvSpPr>
          <p:cNvPr id="232" name="Прочитайте правила поведения при встрече…"/>
          <p:cNvSpPr txBox="1"/>
          <p:nvPr/>
        </p:nvSpPr>
        <p:spPr>
          <a:xfrm>
            <a:off x="759594" y="1056727"/>
            <a:ext cx="16583066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49580">
              <a:lnSpc>
                <a:spcPct val="80000"/>
              </a:lnSpc>
              <a:spcBef>
                <a:spcPts val="1000"/>
              </a:spcBef>
              <a:defRPr sz="6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Прочитайте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правила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поведения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при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встрече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</a:p>
          <a:p>
            <a:pPr algn="l" defTabSz="449580">
              <a:lnSpc>
                <a:spcPct val="80000"/>
              </a:lnSpc>
              <a:spcBef>
                <a:spcPts val="1000"/>
              </a:spcBef>
              <a:defRPr sz="6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с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сивучами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дополните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их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нужными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словами</a:t>
            </a:r>
            <a:r>
              <a:rPr b="1" dirty="0">
                <a:latin typeface="Jost*" pitchFamily="2" charset="0"/>
                <a:ea typeface="Jost*" pitchFamily="2" charset="0"/>
              </a:rPr>
              <a:t>.</a:t>
            </a:r>
          </a:p>
        </p:txBody>
      </p:sp>
      <p:sp>
        <p:nvSpPr>
          <p:cNvPr id="233" name="Урок 6. Обитатели моря"/>
          <p:cNvSpPr txBox="1"/>
          <p:nvPr/>
        </p:nvSpPr>
        <p:spPr>
          <a:xfrm>
            <a:off x="289008" y="12932266"/>
            <a:ext cx="413842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t>Урок 6. Обитатели моря</a:t>
            </a:r>
          </a:p>
        </p:txBody>
      </p:sp>
      <p:sp>
        <p:nvSpPr>
          <p:cNvPr id="234" name="Не ________________ близко к животным и не _____________ его, оно может испугаться и укусить.…"/>
          <p:cNvSpPr txBox="1"/>
          <p:nvPr/>
        </p:nvSpPr>
        <p:spPr>
          <a:xfrm>
            <a:off x="779168" y="4839135"/>
            <a:ext cx="18261353" cy="6296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  <a:cs typeface="Times New Roman"/>
                <a:sym typeface="Times New Roman"/>
              </a:rPr>
              <a:t> ________________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близко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к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животным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>
                <a:latin typeface="Jost*" pitchFamily="2" charset="0"/>
                <a:ea typeface="Jost*" pitchFamily="2" charset="0"/>
                <a:cs typeface="Times New Roman"/>
                <a:sym typeface="Times New Roman"/>
              </a:rPr>
              <a:t>_____________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его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оно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может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испугаться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укусить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>
                <a:latin typeface="Jost*" pitchFamily="2" charset="0"/>
                <a:ea typeface="Jost*" pitchFamily="2" charset="0"/>
                <a:cs typeface="Times New Roman"/>
                <a:sym typeface="Times New Roman"/>
              </a:rPr>
              <a:t>___________________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животное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воду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если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оно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вышло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на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берег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чтобы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отдохнуть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________________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животное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даже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самое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маленькое</a:t>
            </a:r>
            <a:r>
              <a:rPr dirty="0">
                <a:latin typeface="Jost*" pitchFamily="2" charset="0"/>
                <a:ea typeface="Jost*" pitchFamily="2" charset="0"/>
              </a:rPr>
              <a:t>. </a:t>
            </a:r>
            <a:r>
              <a:rPr dirty="0" err="1">
                <a:latin typeface="Jost*" pitchFamily="2" charset="0"/>
                <a:ea typeface="Jost*" pitchFamily="2" charset="0"/>
              </a:rPr>
              <a:t>Чтобы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выжить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природе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он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должен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самостоятельно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добывать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пищу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>
                <a:latin typeface="Jost*" pitchFamily="2" charset="0"/>
                <a:ea typeface="Jost*" pitchFamily="2" charset="0"/>
                <a:cs typeface="Times New Roman"/>
                <a:sym typeface="Times New Roman"/>
              </a:rPr>
              <a:t>_____________ 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животное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чтобы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сдать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его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зоопарк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utterstock_1398356108.jpeg" descr="shutterstock_1398356108.jpeg"/>
          <p:cNvPicPr>
            <a:picLocks noChangeAspect="1"/>
          </p:cNvPicPr>
          <p:nvPr/>
        </p:nvPicPr>
        <p:blipFill>
          <a:blip r:embed="rId2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12"/>
          <p:cNvSpPr txBox="1"/>
          <p:nvPr/>
        </p:nvSpPr>
        <p:spPr>
          <a:xfrm>
            <a:off x="23318578" y="12741766"/>
            <a:ext cx="85409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t>12</a:t>
            </a:r>
          </a:p>
        </p:txBody>
      </p:sp>
      <p:sp>
        <p:nvSpPr>
          <p:cNvPr id="239" name="Урок 6. Обитатели моря"/>
          <p:cNvSpPr txBox="1"/>
          <p:nvPr/>
        </p:nvSpPr>
        <p:spPr>
          <a:xfrm>
            <a:off x="289008" y="12932266"/>
            <a:ext cx="413842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t>Урок 6. Обитатели моря</a:t>
            </a:r>
          </a:p>
        </p:txBody>
      </p:sp>
      <p:sp>
        <p:nvSpPr>
          <p:cNvPr id="240" name="Не … (подходить) близко к животным и не … (трогать) его, оно может испугаться и укусить.…"/>
          <p:cNvSpPr txBox="1"/>
          <p:nvPr/>
        </p:nvSpPr>
        <p:spPr>
          <a:xfrm>
            <a:off x="861770" y="4272079"/>
            <a:ext cx="16506503" cy="6989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…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 (</a:t>
            </a:r>
            <a:r>
              <a:rPr i="1" dirty="0" err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подходить</a:t>
            </a:r>
            <a:r>
              <a:rPr i="1"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)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близко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к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животным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…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 (</a:t>
            </a:r>
            <a:r>
              <a:rPr i="1" dirty="0" err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трогать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)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его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оно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может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испугаться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укусить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… 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(</a:t>
            </a:r>
            <a:r>
              <a:rPr i="1" dirty="0" err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загоняйте</a:t>
            </a:r>
            <a:r>
              <a:rPr i="1"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)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животное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воду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если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оно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вышло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на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берег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чтобы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отдохнуть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… 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(</a:t>
            </a:r>
            <a:r>
              <a:rPr i="1" dirty="0" err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кормите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  <a:cs typeface="Times New Roman"/>
                <a:sym typeface="Times New Roman"/>
              </a:rPr>
              <a:t>)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животное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даже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самое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маленькое</a:t>
            </a:r>
            <a:r>
              <a:rPr dirty="0">
                <a:latin typeface="Jost*" pitchFamily="2" charset="0"/>
                <a:ea typeface="Jost*" pitchFamily="2" charset="0"/>
              </a:rPr>
              <a:t>. </a:t>
            </a:r>
            <a:r>
              <a:rPr dirty="0" err="1">
                <a:latin typeface="Jost*" pitchFamily="2" charset="0"/>
                <a:ea typeface="Jost*" pitchFamily="2" charset="0"/>
              </a:rPr>
              <a:t>Чтобы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выжить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природе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он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должен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самостоятельно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добывать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пищу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  <a:p>
            <a:pPr marL="685800" indent="-685800" algn="l">
              <a:spcBef>
                <a:spcPts val="3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pPr>
            <a:r>
              <a:rPr dirty="0" err="1">
                <a:latin typeface="Jost*" pitchFamily="2" charset="0"/>
                <a:ea typeface="Jost*" pitchFamily="2" charset="0"/>
              </a:rPr>
              <a:t>Не</a:t>
            </a:r>
            <a:r>
              <a:rPr dirty="0">
                <a:latin typeface="Jost*" pitchFamily="2" charset="0"/>
                <a:ea typeface="Jost*" pitchFamily="2" charset="0"/>
              </a:rPr>
              <a:t> … 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(</a:t>
            </a:r>
            <a:r>
              <a:rPr i="1" dirty="0" err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ловите</a:t>
            </a:r>
            <a:r>
              <a:rPr dirty="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Jost*" pitchFamily="2" charset="0"/>
                <a:ea typeface="Jost*" pitchFamily="2" charset="0"/>
              </a:rPr>
              <a:t>)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животное</a:t>
            </a:r>
            <a:r>
              <a:rPr dirty="0">
                <a:latin typeface="Jost*" pitchFamily="2" charset="0"/>
                <a:ea typeface="Jost*" pitchFamily="2" charset="0"/>
              </a:rPr>
              <a:t>, </a:t>
            </a:r>
            <a:r>
              <a:rPr dirty="0" err="1">
                <a:latin typeface="Jost*" pitchFamily="2" charset="0"/>
                <a:ea typeface="Jost*" pitchFamily="2" charset="0"/>
              </a:rPr>
              <a:t>чтобы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сдать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его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в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зоопарк</a:t>
            </a:r>
            <a:r>
              <a:rPr dirty="0">
                <a:latin typeface="Jost*" pitchFamily="2" charset="0"/>
                <a:ea typeface="Jost*" pitchFamily="2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utterstock_1398356108.jpeg" descr="shutterstock_1398356108.jpeg"/>
          <p:cNvPicPr>
            <a:picLocks noChangeAspect="1"/>
          </p:cNvPicPr>
          <p:nvPr/>
        </p:nvPicPr>
        <p:blipFill>
          <a:blip r:embed="rId2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6. </a:t>
            </a:r>
            <a:r>
              <a:rPr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моря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63" name="2"/>
          <p:cNvSpPr txBox="1"/>
          <p:nvPr/>
        </p:nvSpPr>
        <p:spPr>
          <a:xfrm>
            <a:off x="23608986" y="12820099"/>
            <a:ext cx="46807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dirty="0">
                <a:latin typeface="Jost*" pitchFamily="2" charset="0"/>
                <a:ea typeface="Jost*" pitchFamily="2" charset="0"/>
              </a:rPr>
              <a:t>2</a:t>
            </a:r>
          </a:p>
        </p:txBody>
      </p:sp>
      <p:sp>
        <p:nvSpPr>
          <p:cNvPr id="164" name="Водные/полуводные обитатели моря"/>
          <p:cNvSpPr txBox="1"/>
          <p:nvPr/>
        </p:nvSpPr>
        <p:spPr>
          <a:xfrm>
            <a:off x="7121702" y="1078701"/>
            <a:ext cx="1014059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49580">
              <a:lnSpc>
                <a:spcPct val="80000"/>
              </a:lnSpc>
              <a:spcBef>
                <a:spcPts val="1000"/>
              </a:spcBef>
              <a:defRPr sz="8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pPr>
            <a:r>
              <a:rPr b="1" dirty="0" err="1">
                <a:latin typeface="Jost*" pitchFamily="2" charset="0"/>
                <a:ea typeface="Jost*" pitchFamily="2" charset="0"/>
              </a:rPr>
              <a:t>Водные</a:t>
            </a:r>
            <a:r>
              <a:rPr b="1" dirty="0">
                <a:latin typeface="Jost*" pitchFamily="2" charset="0"/>
                <a:ea typeface="Jost*" pitchFamily="2" charset="0"/>
              </a:rPr>
              <a:t>/</a:t>
            </a:r>
            <a:r>
              <a:rPr b="1" dirty="0" err="1">
                <a:latin typeface="Jost*" pitchFamily="2" charset="0"/>
                <a:ea typeface="Jost*" pitchFamily="2" charset="0"/>
              </a:rPr>
              <a:t>полуводные</a:t>
            </a:r>
            <a:r>
              <a:rPr b="1" dirty="0">
                <a:latin typeface="Jost*" pitchFamily="2" charset="0"/>
                <a:ea typeface="Jost*" pitchFamily="2" charset="0"/>
              </a:rPr>
              <a:t/>
            </a:r>
            <a:br>
              <a:rPr b="1" dirty="0">
                <a:latin typeface="Jost*" pitchFamily="2" charset="0"/>
                <a:ea typeface="Jost*" pitchFamily="2" charset="0"/>
              </a:rPr>
            </a:br>
            <a:r>
              <a:rPr b="1"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моря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</a:p>
        </p:txBody>
      </p:sp>
      <p:pic>
        <p:nvPicPr>
          <p:cNvPr id="165" name="Тюлень крылатка.jpg" descr="Тюлень крылатка.jpg"/>
          <p:cNvPicPr>
            <a:picLocks noChangeAspect="1"/>
          </p:cNvPicPr>
          <p:nvPr/>
        </p:nvPicPr>
        <p:blipFill>
          <a:blip r:embed="rId4" cstate="print"/>
          <a:srcRect l="27516" t="1060" r="7027" b="1061"/>
          <a:stretch>
            <a:fillRect/>
          </a:stretch>
        </p:blipFill>
        <p:spPr>
          <a:xfrm>
            <a:off x="13198131" y="4106507"/>
            <a:ext cx="7621441" cy="761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8" y="0"/>
                  <a:pt x="9840" y="0"/>
                </a:cubicBezTo>
                <a:close/>
              </a:path>
            </a:pathLst>
          </a:custGeom>
          <a:ln w="165100">
            <a:solidFill>
              <a:srgbClr val="FFFFFF"/>
            </a:solidFill>
            <a:miter lim="400000"/>
          </a:ln>
          <a:effectLst>
            <a:outerShdw blurRad="304800" dist="136623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6" name="Северный горбач.jpg" descr="Северный горбач.jpg"/>
          <p:cNvPicPr>
            <a:picLocks noChangeAspect="1"/>
          </p:cNvPicPr>
          <p:nvPr/>
        </p:nvPicPr>
        <p:blipFill>
          <a:blip r:embed="rId5" cstate="print"/>
          <a:srcRect l="15404" t="3873" r="15406" b="3874"/>
          <a:stretch>
            <a:fillRect/>
          </a:stretch>
        </p:blipFill>
        <p:spPr>
          <a:xfrm>
            <a:off x="3564428" y="4106507"/>
            <a:ext cx="7621441" cy="761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8" y="0"/>
                  <a:pt x="9840" y="0"/>
                </a:cubicBezTo>
                <a:close/>
              </a:path>
            </a:pathLst>
          </a:custGeom>
          <a:ln w="165100">
            <a:solidFill>
              <a:srgbClr val="FFFFFF"/>
            </a:solidFill>
            <a:miter lim="400000"/>
          </a:ln>
          <a:effectLst>
            <a:outerShdw blurRad="304800" dist="136623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utterstock_1561482883.jpg" descr="shutterstock_1561482883.jpg"/>
          <p:cNvPicPr>
            <a:picLocks noChangeAspect="1"/>
          </p:cNvPicPr>
          <p:nvPr/>
        </p:nvPicPr>
        <p:blipFill>
          <a:blip r:embed="rId2" cstate="print"/>
          <a:srcRect l="3059" t="17043" r="3059" b="3810"/>
          <a:stretch>
            <a:fillRect/>
          </a:stretch>
        </p:blipFill>
        <p:spPr>
          <a:xfrm>
            <a:off x="8635" y="9689"/>
            <a:ext cx="24366731" cy="13696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3"/>
          <p:cNvSpPr txBox="1"/>
          <p:nvPr/>
        </p:nvSpPr>
        <p:spPr>
          <a:xfrm>
            <a:off x="23617001" y="12820099"/>
            <a:ext cx="4520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3</a:t>
            </a:r>
          </a:p>
        </p:txBody>
      </p:sp>
      <p:sp>
        <p:nvSpPr>
          <p:cNvPr id="171" name="Синий кит"/>
          <p:cNvSpPr txBox="1"/>
          <p:nvPr/>
        </p:nvSpPr>
        <p:spPr>
          <a:xfrm>
            <a:off x="760132" y="9903597"/>
            <a:ext cx="6758261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FFFFFF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Синий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кит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</a:p>
        </p:txBody>
      </p:sp>
      <p:sp>
        <p:nvSpPr>
          <p:cNvPr id="172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Урок 6. Обитатели моря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utterstock_1398356108.jpeg" descr="shutterstock_1398356108.jpeg"/>
          <p:cNvPicPr>
            <a:picLocks noChangeAspect="1"/>
          </p:cNvPicPr>
          <p:nvPr/>
        </p:nvPicPr>
        <p:blipFill>
          <a:blip r:embed="rId3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запчасти-05.png" descr="запчасти-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4"/>
          <p:cNvSpPr txBox="1"/>
          <p:nvPr/>
        </p:nvSpPr>
        <p:spPr>
          <a:xfrm>
            <a:off x="23604980" y="12820099"/>
            <a:ext cx="47609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4</a:t>
            </a:r>
          </a:p>
        </p:txBody>
      </p:sp>
      <p:pic>
        <p:nvPicPr>
          <p:cNvPr id="177" name="IMG_0221.png" descr="IMG_0221.png"/>
          <p:cNvPicPr>
            <a:picLocks noChangeAspect="1"/>
          </p:cNvPicPr>
          <p:nvPr/>
        </p:nvPicPr>
        <p:blipFill>
          <a:blip r:embed="rId5" cstate="print"/>
          <a:srcRect t="33399" b="12487"/>
          <a:stretch>
            <a:fillRect/>
          </a:stretch>
        </p:blipFill>
        <p:spPr>
          <a:xfrm>
            <a:off x="1345604" y="4390521"/>
            <a:ext cx="21692620" cy="626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Песни синих китов"/>
          <p:cNvSpPr txBox="1"/>
          <p:nvPr/>
        </p:nvSpPr>
        <p:spPr>
          <a:xfrm>
            <a:off x="900814" y="1054300"/>
            <a:ext cx="11097590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Песни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синих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китов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79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Урок 6. Обитатели моря</a:t>
            </a:r>
          </a:p>
        </p:txBody>
      </p:sp>
      <p:pic>
        <p:nvPicPr>
          <p:cNvPr id="8" name="WhatsApp Audio 2023-03-20 at 17.57.57" descr="WhatsApp Audio 2023-03-20 at 17.57.57">
            <a:hlinkClick r:id="" action="ppaction://media"/>
            <a:extLst>
              <a:ext uri="{FF2B5EF4-FFF2-40B4-BE49-F238E27FC236}">
                <a16:creationId xmlns:a16="http://schemas.microsoft.com/office/drawing/2014/main" xmlns="" id="{E2D9F113-2BD5-7748-832C-53E05E5F3D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0814" y="11049278"/>
            <a:ext cx="1080000" cy="108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utterstock_554899423.jpg" descr="shutterstock_554899423.jpg"/>
          <p:cNvPicPr>
            <a:picLocks noChangeAspect="1"/>
          </p:cNvPicPr>
          <p:nvPr/>
        </p:nvPicPr>
        <p:blipFill>
          <a:blip r:embed="rId2" cstate="print"/>
          <a:srcRect t="7124" b="8826"/>
          <a:stretch>
            <a:fillRect/>
          </a:stretch>
        </p:blipFill>
        <p:spPr>
          <a:xfrm>
            <a:off x="-17970" y="0"/>
            <a:ext cx="2448157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5"/>
          <p:cNvSpPr txBox="1"/>
          <p:nvPr/>
        </p:nvSpPr>
        <p:spPr>
          <a:xfrm>
            <a:off x="23573628" y="12741766"/>
            <a:ext cx="52373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t>5</a:t>
            </a:r>
          </a:p>
        </p:txBody>
      </p:sp>
      <p:sp>
        <p:nvSpPr>
          <p:cNvPr id="184" name="Косатка"/>
          <p:cNvSpPr txBox="1"/>
          <p:nvPr/>
        </p:nvSpPr>
        <p:spPr>
          <a:xfrm>
            <a:off x="805496" y="1308200"/>
            <a:ext cx="4486806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Косатка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85" name="Урок 6. Обитатели моря"/>
          <p:cNvSpPr txBox="1"/>
          <p:nvPr/>
        </p:nvSpPr>
        <p:spPr>
          <a:xfrm>
            <a:off x="289008" y="12932266"/>
            <a:ext cx="413842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t>Урок 6. Обитатели моря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utterstock_1398356108.jpeg" descr="shutterstock_1398356108.jpeg"/>
          <p:cNvPicPr>
            <a:picLocks noChangeAspect="1"/>
          </p:cNvPicPr>
          <p:nvPr/>
        </p:nvPicPr>
        <p:blipFill>
          <a:blip r:embed="rId5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запчасти-05.png" descr="запчасти-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6"/>
          <p:cNvSpPr txBox="1"/>
          <p:nvPr/>
        </p:nvSpPr>
        <p:spPr>
          <a:xfrm>
            <a:off x="23455715" y="12820099"/>
            <a:ext cx="47128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6</a:t>
            </a:r>
          </a:p>
        </p:txBody>
      </p:sp>
      <p:pic>
        <p:nvPicPr>
          <p:cNvPr id="190" name="IMG_0214.PNG" descr="IMG_0214.PNG"/>
          <p:cNvPicPr>
            <a:picLocks noChangeAspect="1"/>
          </p:cNvPicPr>
          <p:nvPr/>
        </p:nvPicPr>
        <p:blipFill>
          <a:blip r:embed="rId7" cstate="print"/>
          <a:srcRect b="6703"/>
          <a:stretch>
            <a:fillRect/>
          </a:stretch>
        </p:blipFill>
        <p:spPr>
          <a:xfrm>
            <a:off x="2794772" y="1983141"/>
            <a:ext cx="19174042" cy="894437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Песни косаток"/>
          <p:cNvSpPr txBox="1"/>
          <p:nvPr/>
        </p:nvSpPr>
        <p:spPr>
          <a:xfrm>
            <a:off x="591482" y="966974"/>
            <a:ext cx="8556831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Песни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косаток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92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6. </a:t>
            </a:r>
            <a:r>
              <a:rPr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моря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8" name="WhatsApp Audio 2023-03-20 at 17.54.46" descr="WhatsApp Audio 2023-03-20 at 17.54.46">
            <a:hlinkClick r:id="" action="ppaction://media"/>
            <a:extLst>
              <a:ext uri="{FF2B5EF4-FFF2-40B4-BE49-F238E27FC236}">
                <a16:creationId xmlns:a16="http://schemas.microsoft.com/office/drawing/2014/main" xmlns="" id="{EABA33C4-A21B-8248-BE11-15DD484F8E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92247" y="11049278"/>
            <a:ext cx="1080000" cy="108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9" name="Krik_sinego_kita_-_ne_vklyuchat_pod_vodoj_DANGER_(Zvyki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12039600" y="6705600"/>
            <a:ext cx="304800" cy="304800"/>
          </a:xfrm>
          <a:prstGeom prst="rect">
            <a:avLst/>
          </a:prstGeom>
        </p:spPr>
      </p:pic>
      <p:pic>
        <p:nvPicPr>
          <p:cNvPr id="10" name="pisk-neskolkih-kasatok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12039600" y="6705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utterstock_1398356108.jpeg" descr="shutterstock_1398356108.jpeg"/>
          <p:cNvPicPr>
            <a:picLocks noChangeAspect="1"/>
          </p:cNvPicPr>
          <p:nvPr/>
        </p:nvPicPr>
        <p:blipFill>
          <a:blip r:embed="rId2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7"/>
          <p:cNvSpPr txBox="1"/>
          <p:nvPr/>
        </p:nvSpPr>
        <p:spPr>
          <a:xfrm>
            <a:off x="23551413" y="12820099"/>
            <a:ext cx="43922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dirty="0">
                <a:latin typeface="Jost*" pitchFamily="2" charset="0"/>
                <a:ea typeface="Jost*" pitchFamily="2" charset="0"/>
              </a:rPr>
              <a:t>7</a:t>
            </a:r>
          </a:p>
        </p:txBody>
      </p:sp>
      <p:sp>
        <p:nvSpPr>
          <p:cNvPr id="197" name="Креветки и крабы"/>
          <p:cNvSpPr txBox="1"/>
          <p:nvPr/>
        </p:nvSpPr>
        <p:spPr>
          <a:xfrm>
            <a:off x="12464073" y="10449373"/>
            <a:ext cx="10405093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Креветки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и</a:t>
            </a:r>
            <a:r>
              <a:rPr b="1" dirty="0">
                <a:latin typeface="Jost*" pitchFamily="2" charset="0"/>
                <a:ea typeface="Jost*" pitchFamily="2" charset="0"/>
              </a:rPr>
              <a:t> </a:t>
            </a:r>
            <a:r>
              <a:rPr b="1" dirty="0" err="1">
                <a:latin typeface="Jost*" pitchFamily="2" charset="0"/>
                <a:ea typeface="Jost*" pitchFamily="2" charset="0"/>
              </a:rPr>
              <a:t>крабы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198" name="Камчатский колючий краб.jpg" descr="Камчатский колючий краб.jpg"/>
          <p:cNvPicPr>
            <a:picLocks noChangeAspect="1"/>
          </p:cNvPicPr>
          <p:nvPr/>
        </p:nvPicPr>
        <p:blipFill>
          <a:blip r:embed="rId4" cstate="print"/>
          <a:srcRect l="11252" t="161" r="14737" b="160"/>
          <a:stretch>
            <a:fillRect/>
          </a:stretch>
        </p:blipFill>
        <p:spPr>
          <a:xfrm>
            <a:off x="640757" y="590687"/>
            <a:ext cx="11279172" cy="11279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65100">
            <a:solidFill>
              <a:srgbClr val="FFFFFF"/>
            </a:solidFill>
            <a:miter lim="400000"/>
          </a:ln>
          <a:effectLst>
            <a:outerShdw blurRad="304800" dist="136623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9" name="shutterstock_779310970.png" descr="shutterstock_7793109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09754" y="808228"/>
            <a:ext cx="10855455" cy="7236970"/>
          </a:xfrm>
          <a:prstGeom prst="rect">
            <a:avLst/>
          </a:prstGeom>
          <a:ln w="12700">
            <a:miter lim="400000"/>
          </a:ln>
          <a:effectLst>
            <a:outerShdw blurRad="304800" dist="100624" dir="5400000" rotWithShape="0">
              <a:srgbClr val="000000">
                <a:alpha val="32618"/>
              </a:srgbClr>
            </a:outerShdw>
          </a:effectLst>
        </p:spPr>
      </p:pic>
      <p:sp>
        <p:nvSpPr>
          <p:cNvPr id="200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6. </a:t>
            </a:r>
            <a:r>
              <a:rPr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моря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WL_O_133.jpg" descr="WL_O_133.jpg"/>
          <p:cNvPicPr>
            <a:picLocks noChangeAspect="1"/>
          </p:cNvPicPr>
          <p:nvPr/>
        </p:nvPicPr>
        <p:blipFill>
          <a:blip r:embed="rId2" cstate="print"/>
          <a:srcRect l="3971" t="5481" r="582" b="14367"/>
          <a:stretch>
            <a:fillRect/>
          </a:stretch>
        </p:blipFill>
        <p:spPr>
          <a:xfrm>
            <a:off x="-12103" y="-61369"/>
            <a:ext cx="24408206" cy="13630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8"/>
          <p:cNvSpPr txBox="1"/>
          <p:nvPr/>
        </p:nvSpPr>
        <p:spPr>
          <a:xfrm>
            <a:off x="23545001" y="12820099"/>
            <a:ext cx="4520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8</a:t>
            </a:r>
          </a:p>
        </p:txBody>
      </p:sp>
      <p:sp>
        <p:nvSpPr>
          <p:cNvPr id="205" name="Сивуч"/>
          <p:cNvSpPr txBox="1"/>
          <p:nvPr/>
        </p:nvSpPr>
        <p:spPr>
          <a:xfrm>
            <a:off x="19773072" y="1383598"/>
            <a:ext cx="3574697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Сивуч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206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6. </a:t>
            </a:r>
            <a:r>
              <a:rPr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моря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utterstock_1398356108.jpeg" descr="shutterstock_1398356108.jpeg"/>
          <p:cNvPicPr>
            <a:picLocks noChangeAspect="1"/>
          </p:cNvPicPr>
          <p:nvPr/>
        </p:nvPicPr>
        <p:blipFill>
          <a:blip r:embed="rId2" cstate="print"/>
          <a:srcRect l="3868" t="15911" r="5412" b="15911"/>
          <a:stretch>
            <a:fillRect/>
          </a:stretch>
        </p:blipFill>
        <p:spPr>
          <a:xfrm>
            <a:off x="-59032" y="-47058"/>
            <a:ext cx="24502062" cy="1381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запчасти-05.png" descr="запчасти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10575"/>
            <a:ext cx="24384001" cy="14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9"/>
          <p:cNvSpPr txBox="1"/>
          <p:nvPr/>
        </p:nvSpPr>
        <p:spPr>
          <a:xfrm>
            <a:off x="23535383" y="12820099"/>
            <a:ext cx="47128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>
                <a:latin typeface="Jost*" pitchFamily="2" charset="0"/>
                <a:ea typeface="Jost*" pitchFamily="2" charset="0"/>
              </a:rPr>
              <a:t>9</a:t>
            </a:r>
          </a:p>
        </p:txBody>
      </p:sp>
      <p:sp>
        <p:nvSpPr>
          <p:cNvPr id="211" name="Тюлени"/>
          <p:cNvSpPr txBox="1"/>
          <p:nvPr/>
        </p:nvSpPr>
        <p:spPr>
          <a:xfrm>
            <a:off x="9566281" y="1508713"/>
            <a:ext cx="4608634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580">
              <a:lnSpc>
                <a:spcPct val="80000"/>
              </a:lnSpc>
              <a:spcBef>
                <a:spcPts val="1000"/>
              </a:spcBef>
              <a:defRPr sz="10000">
                <a:solidFill>
                  <a:srgbClr val="2C2C2C"/>
                </a:solidFill>
                <a:latin typeface="Jost Regular SemiBold"/>
                <a:ea typeface="Jost Regular SemiBold"/>
                <a:cs typeface="Jost Regular SemiBold"/>
                <a:sym typeface="Jost Regular SemiBold"/>
              </a:defRPr>
            </a:lvl1pPr>
          </a:lstStyle>
          <a:p>
            <a:r>
              <a:rPr b="1" dirty="0" err="1">
                <a:latin typeface="Jost*" pitchFamily="2" charset="0"/>
                <a:ea typeface="Jost*" pitchFamily="2" charset="0"/>
              </a:rPr>
              <a:t>Тюлени</a:t>
            </a:r>
            <a:endParaRPr b="1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212" name="Дальневосточный лахтак.jpg" descr="Дальневосточный лахтак.jpg"/>
          <p:cNvPicPr>
            <a:picLocks noChangeAspect="1"/>
          </p:cNvPicPr>
          <p:nvPr/>
        </p:nvPicPr>
        <p:blipFill>
          <a:blip r:embed="rId4" cstate="print"/>
          <a:srcRect l="662" t="345" r="24854" b="345"/>
          <a:stretch>
            <a:fillRect/>
          </a:stretch>
        </p:blipFill>
        <p:spPr>
          <a:xfrm>
            <a:off x="3512345" y="3493314"/>
            <a:ext cx="7567479" cy="7567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65100">
            <a:solidFill>
              <a:srgbClr val="FFFFFF"/>
            </a:solidFill>
            <a:miter lim="400000"/>
          </a:ln>
          <a:effectLst>
            <a:outerShdw blurRad="304800" dist="136623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3" name="Ларга.jpg" descr="Ларга.jpg"/>
          <p:cNvPicPr>
            <a:picLocks noChangeAspect="1"/>
          </p:cNvPicPr>
          <p:nvPr/>
        </p:nvPicPr>
        <p:blipFill>
          <a:blip r:embed="rId5" cstate="print"/>
          <a:srcRect l="11507" t="892" r="23055" b="893"/>
          <a:stretch>
            <a:fillRect/>
          </a:stretch>
        </p:blipFill>
        <p:spPr>
          <a:xfrm>
            <a:off x="13149782" y="3416072"/>
            <a:ext cx="7721873" cy="7721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65100">
            <a:solidFill>
              <a:srgbClr val="FFFFFF"/>
            </a:solidFill>
            <a:miter lim="400000"/>
          </a:ln>
          <a:effectLst>
            <a:outerShdw blurRad="304800" dist="136623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4" name="Урок 6. Обитатели моря"/>
          <p:cNvSpPr txBox="1"/>
          <p:nvPr/>
        </p:nvSpPr>
        <p:spPr>
          <a:xfrm>
            <a:off x="257484" y="12973988"/>
            <a:ext cx="42014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dirty="0" err="1">
                <a:latin typeface="Jost*" pitchFamily="2" charset="0"/>
                <a:ea typeface="Jost*" pitchFamily="2" charset="0"/>
              </a:rPr>
              <a:t>Урок</a:t>
            </a:r>
            <a:r>
              <a:rPr dirty="0">
                <a:latin typeface="Jost*" pitchFamily="2" charset="0"/>
                <a:ea typeface="Jost*" pitchFamily="2" charset="0"/>
              </a:rPr>
              <a:t> 6. </a:t>
            </a:r>
            <a:r>
              <a:rPr dirty="0" err="1">
                <a:latin typeface="Jost*" pitchFamily="2" charset="0"/>
                <a:ea typeface="Jost*" pitchFamily="2" charset="0"/>
              </a:rPr>
              <a:t>Обитатели</a:t>
            </a:r>
            <a:r>
              <a:rPr dirty="0">
                <a:latin typeface="Jost*" pitchFamily="2" charset="0"/>
                <a:ea typeface="Jost*" pitchFamily="2" charset="0"/>
              </a:rPr>
              <a:t> </a:t>
            </a:r>
            <a:r>
              <a:rPr dirty="0" err="1">
                <a:latin typeface="Jost*" pitchFamily="2" charset="0"/>
                <a:ea typeface="Jost*" pitchFamily="2" charset="0"/>
              </a:rPr>
              <a:t>моря</a:t>
            </a:r>
            <a:endParaRPr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49580" rtl="0" fontAlgn="auto" latinLnBrk="0" hangingPunct="0">
          <a:lnSpc>
            <a:spcPct val="8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8000" b="0" i="0" u="none" strike="noStrike" cap="none" spc="0" normalizeH="0" baseline="0">
            <a:ln>
              <a:noFill/>
            </a:ln>
            <a:solidFill>
              <a:srgbClr val="2C2C2C"/>
            </a:solidFill>
            <a:effectLst/>
            <a:uFillTx/>
            <a:latin typeface="Jost Regular SemiBold"/>
            <a:ea typeface="Jost Regular SemiBold"/>
            <a:cs typeface="Jost Regular SemiBold"/>
            <a:sym typeface="Jost Regular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49580" rtl="0" fontAlgn="auto" latinLnBrk="0" hangingPunct="0">
          <a:lnSpc>
            <a:spcPct val="8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8000" b="0" i="0" u="none" strike="noStrike" cap="none" spc="0" normalizeH="0" baseline="0">
            <a:ln>
              <a:noFill/>
            </a:ln>
            <a:solidFill>
              <a:srgbClr val="2C2C2C"/>
            </a:solidFill>
            <a:effectLst/>
            <a:uFillTx/>
            <a:latin typeface="Jost Regular SemiBold"/>
            <a:ea typeface="Jost Regular SemiBold"/>
            <a:cs typeface="Jost Regular SemiBold"/>
            <a:sym typeface="Jost Regular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250</Words>
  <Application>Microsoft Office PowerPoint</Application>
  <PresentationFormat>Произвольный</PresentationFormat>
  <Paragraphs>47</Paragraphs>
  <Slides>13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21_BasicWhite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1</cp:lastModifiedBy>
  <cp:revision>7</cp:revision>
  <dcterms:modified xsi:type="dcterms:W3CDTF">2024-11-06T21:10:19Z</dcterms:modified>
</cp:coreProperties>
</file>